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33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8971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957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18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28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676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537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8356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8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867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17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77CC2-36E5-49C1-AD2B-182F5B8FA07F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8810D-0E09-40C9-BAA7-9E803B19B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723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xmlns="" id="{3726B918-1D80-29CD-FB75-119C80E32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065658"/>
              </p:ext>
            </p:extLst>
          </p:nvPr>
        </p:nvGraphicFramePr>
        <p:xfrm>
          <a:off x="714788" y="5458877"/>
          <a:ext cx="9479077" cy="46555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64872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81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37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555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93’126,193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100</a:t>
                      </a:r>
                      <a:r>
                        <a:rPr lang="es-MX" sz="1600" b="1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6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xmlns="" id="{27B92189-AB41-B702-DE2E-A9CD53E81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557386"/>
              </p:ext>
            </p:extLst>
          </p:nvPr>
        </p:nvGraphicFramePr>
        <p:xfrm>
          <a:off x="7301170" y="4907223"/>
          <a:ext cx="1597735" cy="4501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5977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01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MX" sz="16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8’000,000   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xmlns="" id="{F6F9D519-E4DF-0029-2D86-D8D7ECCD5508}"/>
              </a:ext>
            </a:extLst>
          </p:cNvPr>
          <p:cNvGraphicFramePr>
            <a:graphicFrameLocks noGrp="1"/>
          </p:cNvGraphicFramePr>
          <p:nvPr/>
        </p:nvGraphicFramePr>
        <p:xfrm>
          <a:off x="789339" y="2310875"/>
          <a:ext cx="6064567" cy="47344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60645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7344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Ingresos por servicios</a:t>
                      </a:r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xmlns="" id="{0D85C4C6-5A07-042A-9A36-D563729D4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223029"/>
              </p:ext>
            </p:extLst>
          </p:nvPr>
        </p:nvGraphicFramePr>
        <p:xfrm>
          <a:off x="7301217" y="2334528"/>
          <a:ext cx="1620649" cy="46672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206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s-MX" sz="16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6’400,000 </a:t>
                      </a:r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xmlns="" id="{D8CC8CBC-6C4A-D570-EADD-B951CB1B8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016044"/>
              </p:ext>
            </p:extLst>
          </p:nvPr>
        </p:nvGraphicFramePr>
        <p:xfrm>
          <a:off x="9376061" y="2350941"/>
          <a:ext cx="828675" cy="45877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8286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877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MX" sz="16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6.87 %</a:t>
                      </a:r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xmlns="" id="{4AF4A754-6FBE-3440-4466-CB55A4324B62}"/>
              </a:ext>
            </a:extLst>
          </p:cNvPr>
          <p:cNvGraphicFramePr>
            <a:graphicFrameLocks noGrp="1"/>
          </p:cNvGraphicFramePr>
          <p:nvPr/>
        </p:nvGraphicFramePr>
        <p:xfrm>
          <a:off x="789502" y="1791614"/>
          <a:ext cx="6064567" cy="45322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60645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53223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Subsidio Municipal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xmlns="" id="{67E1EC01-3BF1-EF8B-8F39-589DCF88A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148575"/>
              </p:ext>
            </p:extLst>
          </p:nvPr>
        </p:nvGraphicFramePr>
        <p:xfrm>
          <a:off x="7319368" y="1809495"/>
          <a:ext cx="1592973" cy="46073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5929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073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78’726,193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xmlns="" id="{4F184063-1B1A-1A62-45C1-F630529D87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062139"/>
              </p:ext>
            </p:extLst>
          </p:nvPr>
        </p:nvGraphicFramePr>
        <p:xfrm>
          <a:off x="9377641" y="1824576"/>
          <a:ext cx="828675" cy="45322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8286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322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84.54 </a:t>
                      </a:r>
                      <a:r>
                        <a:rPr lang="es-MX" sz="16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xmlns="" id="{1FA01844-1ED4-2095-BD60-504841E31263}"/>
              </a:ext>
            </a:extLst>
          </p:cNvPr>
          <p:cNvGraphicFramePr>
            <a:graphicFrameLocks noGrp="1"/>
          </p:cNvGraphicFramePr>
          <p:nvPr/>
        </p:nvGraphicFramePr>
        <p:xfrm>
          <a:off x="788280" y="1244241"/>
          <a:ext cx="9405587" cy="33866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354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231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79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866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CONCEPTO</a:t>
                      </a:r>
                      <a:endParaRPr lang="es-MX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PRESUPUESTO</a:t>
                      </a:r>
                      <a:endParaRPr lang="es-MX" sz="15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500" b="1" u="none" strike="noStrike" kern="1200" dirty="0" smtClean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s-MX" sz="1500" b="1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xmlns="" id="{74B9D18D-2731-3601-EE4B-5D32AABA5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927452"/>
              </p:ext>
            </p:extLst>
          </p:nvPr>
        </p:nvGraphicFramePr>
        <p:xfrm>
          <a:off x="788282" y="4913372"/>
          <a:ext cx="6064567" cy="46506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60645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650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Aportación Predial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xmlns="" id="{357881B7-95F1-B740-9668-00F90F466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8179"/>
              </p:ext>
            </p:extLst>
          </p:nvPr>
        </p:nvGraphicFramePr>
        <p:xfrm>
          <a:off x="9390753" y="4929337"/>
          <a:ext cx="828675" cy="44910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8286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4910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8.59 </a:t>
                      </a:r>
                      <a:r>
                        <a:rPr lang="es-MX" sz="16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5" name="Tabla 9">
            <a:extLst>
              <a:ext uri="{FF2B5EF4-FFF2-40B4-BE49-F238E27FC236}">
                <a16:creationId xmlns:a16="http://schemas.microsoft.com/office/drawing/2014/main" xmlns="" id="{B3D12754-8B98-FCE2-8059-45970C37C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968569"/>
              </p:ext>
            </p:extLst>
          </p:nvPr>
        </p:nvGraphicFramePr>
        <p:xfrm>
          <a:off x="1186678" y="3878589"/>
          <a:ext cx="3960087" cy="44875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9600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8755">
                <a:tc>
                  <a:txBody>
                    <a:bodyPr/>
                    <a:lstStyle/>
                    <a:p>
                      <a:pPr marL="0" algn="l" defTabSz="1371600" rtl="0" eaLnBrk="1" fontAlgn="ctr" latinLnBrk="0" hangingPunct="1"/>
                      <a:r>
                        <a:rPr lang="es-MX" sz="1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Ingresos por servicios de Rehabilitación </a:t>
                      </a: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6" name="Tabla 10">
            <a:extLst>
              <a:ext uri="{FF2B5EF4-FFF2-40B4-BE49-F238E27FC236}">
                <a16:creationId xmlns:a16="http://schemas.microsoft.com/office/drawing/2014/main" xmlns="" id="{D64416A8-6B4A-A3A8-A419-3C470A7F12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19256"/>
              </p:ext>
            </p:extLst>
          </p:nvPr>
        </p:nvGraphicFramePr>
        <p:xfrm>
          <a:off x="5581817" y="3869604"/>
          <a:ext cx="1330507" cy="46672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330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3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s-MX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2’000,000 </a:t>
                      </a:r>
                      <a:endParaRPr lang="es-MX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7" name="Tabla 9">
            <a:extLst>
              <a:ext uri="{FF2B5EF4-FFF2-40B4-BE49-F238E27FC236}">
                <a16:creationId xmlns:a16="http://schemas.microsoft.com/office/drawing/2014/main" xmlns="" id="{38E3E4CA-C89F-AD46-F756-A22286632C61}"/>
              </a:ext>
            </a:extLst>
          </p:cNvPr>
          <p:cNvGraphicFramePr>
            <a:graphicFrameLocks noGrp="1"/>
          </p:cNvGraphicFramePr>
          <p:nvPr/>
        </p:nvGraphicFramePr>
        <p:xfrm>
          <a:off x="1186678" y="4368020"/>
          <a:ext cx="3960087" cy="47344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9600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7344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Uso eficiente de los recursos</a:t>
                      </a:r>
                    </a:p>
                  </a:txBody>
                  <a:tcPr marL="857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8" name="Tabla 10">
            <a:extLst>
              <a:ext uri="{FF2B5EF4-FFF2-40B4-BE49-F238E27FC236}">
                <a16:creationId xmlns:a16="http://schemas.microsoft.com/office/drawing/2014/main" xmlns="" id="{D10B8A0E-B3A5-6D04-9DF9-89A9449B28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901718"/>
              </p:ext>
            </p:extLst>
          </p:nvPr>
        </p:nvGraphicFramePr>
        <p:xfrm>
          <a:off x="5581817" y="4374744"/>
          <a:ext cx="1330507" cy="46672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330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s-MX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1’200,000</a:t>
                      </a:r>
                      <a:endParaRPr lang="es-MX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9" name="Tabla 9">
            <a:extLst>
              <a:ext uri="{FF2B5EF4-FFF2-40B4-BE49-F238E27FC236}">
                <a16:creationId xmlns:a16="http://schemas.microsoft.com/office/drawing/2014/main" xmlns="" id="{A517851D-9C49-F679-30F2-90A39D7D1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362441"/>
              </p:ext>
            </p:extLst>
          </p:nvPr>
        </p:nvGraphicFramePr>
        <p:xfrm>
          <a:off x="1186675" y="2851793"/>
          <a:ext cx="3960092" cy="44875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9600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8755">
                <a:tc>
                  <a:txBody>
                    <a:bodyPr/>
                    <a:lstStyle/>
                    <a:p>
                      <a:pPr marL="0" algn="l" defTabSz="1371600" rtl="0" eaLnBrk="1" fontAlgn="ctr" latinLnBrk="0" hangingPunct="1"/>
                      <a:r>
                        <a:rPr lang="es-MX" sz="1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Ingresos por servicios de Salud </a:t>
                      </a:r>
                      <a:r>
                        <a:rPr lang="es-MX" sz="1200" b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Mental</a:t>
                      </a:r>
                      <a:endParaRPr lang="es-MX" sz="1200" b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20" name="Tabla 10">
            <a:extLst>
              <a:ext uri="{FF2B5EF4-FFF2-40B4-BE49-F238E27FC236}">
                <a16:creationId xmlns:a16="http://schemas.microsoft.com/office/drawing/2014/main" xmlns="" id="{86CE1634-64E0-20AE-6237-AC753FEA2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825312"/>
              </p:ext>
            </p:extLst>
          </p:nvPr>
        </p:nvGraphicFramePr>
        <p:xfrm>
          <a:off x="5581817" y="2861423"/>
          <a:ext cx="1330507" cy="46672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330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MX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1’200,000 </a:t>
                      </a:r>
                      <a:endParaRPr lang="es-MX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21" name="Tabla 9">
            <a:extLst>
              <a:ext uri="{FF2B5EF4-FFF2-40B4-BE49-F238E27FC236}">
                <a16:creationId xmlns:a16="http://schemas.microsoft.com/office/drawing/2014/main" xmlns="" id="{4BBCB95C-1D6D-319E-6973-80E6329D7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128423"/>
              </p:ext>
            </p:extLst>
          </p:nvPr>
        </p:nvGraphicFramePr>
        <p:xfrm>
          <a:off x="1186679" y="3362152"/>
          <a:ext cx="3960088" cy="47344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960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7344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Ingresos por servicios de Atención a la </a:t>
                      </a:r>
                      <a:r>
                        <a:rPr lang="es-MX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Salud</a:t>
                      </a:r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22" name="Tabla 10">
            <a:extLst>
              <a:ext uri="{FF2B5EF4-FFF2-40B4-BE49-F238E27FC236}">
                <a16:creationId xmlns:a16="http://schemas.microsoft.com/office/drawing/2014/main" xmlns="" id="{6FFE09B1-E48A-8C55-1070-FB5FE49985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934478"/>
              </p:ext>
            </p:extLst>
          </p:nvPr>
        </p:nvGraphicFramePr>
        <p:xfrm>
          <a:off x="5570668" y="3365514"/>
          <a:ext cx="1341657" cy="46672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3416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3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s-MX" sz="13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2’000,000 </a:t>
                      </a:r>
                      <a:endParaRPr lang="es-MX" sz="13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3" name="Google Shape;99;p20">
            <a:extLst>
              <a:ext uri="{FF2B5EF4-FFF2-40B4-BE49-F238E27FC236}">
                <a16:creationId xmlns:a16="http://schemas.microsoft.com/office/drawing/2014/main" xmlns="" id="{50F53296-BCA9-2F73-5D8B-A104D60BAB66}"/>
              </a:ext>
            </a:extLst>
          </p:cNvPr>
          <p:cNvSpPr txBox="1">
            <a:spLocks/>
          </p:cNvSpPr>
          <p:nvPr/>
        </p:nvSpPr>
        <p:spPr>
          <a:xfrm>
            <a:off x="1062447" y="384578"/>
            <a:ext cx="9692639" cy="7849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SzPts val="990"/>
            </a:pPr>
            <a:r>
              <a:rPr lang="es-ES" sz="2800" b="1" dirty="0">
                <a:solidFill>
                  <a:srgbClr val="1E459F"/>
                </a:solidFill>
                <a:latin typeface="Amelia Oblicua Black" panose="02000503040000020004" pitchFamily="50" charset="0"/>
                <a:ea typeface="Montserrat"/>
                <a:cs typeface="Montserrat"/>
                <a:sym typeface="Montserrat"/>
              </a:rPr>
              <a:t>PRESUPUESTO DE INGRESOS </a:t>
            </a:r>
            <a:r>
              <a:rPr lang="es-ES" sz="2800" b="1" dirty="0" smtClean="0">
                <a:solidFill>
                  <a:srgbClr val="1E459F"/>
                </a:solidFill>
                <a:latin typeface="Amelia Oblicua Black" panose="02000503040000020004" pitchFamily="50" charset="0"/>
                <a:ea typeface="Montserrat"/>
                <a:cs typeface="Montserrat"/>
                <a:sym typeface="Montserrat"/>
              </a:rPr>
              <a:t>2026</a:t>
            </a:r>
            <a:endParaRPr lang="es-MX" sz="2800" b="1" dirty="0">
              <a:solidFill>
                <a:srgbClr val="1E459F"/>
              </a:solidFill>
              <a:latin typeface="Amelia Oblicua Black" panose="02000503040000020004" pitchFamily="50" charset="0"/>
              <a:ea typeface="Montserrat"/>
              <a:cs typeface="Montserrat"/>
              <a:sym typeface="Montserrat"/>
            </a:endParaRPr>
          </a:p>
        </p:txBody>
      </p:sp>
      <p:sp>
        <p:nvSpPr>
          <p:cNvPr id="24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2463114" y="6356350"/>
            <a:ext cx="5690286" cy="257027"/>
          </a:xfrm>
        </p:spPr>
        <p:txBody>
          <a:bodyPr/>
          <a:lstStyle/>
          <a:p>
            <a:r>
              <a:rPr lang="es-MX" sz="1600" dirty="0" smtClean="0">
                <a:solidFill>
                  <a:schemeClr val="accent5">
                    <a:lumMod val="75000"/>
                  </a:schemeClr>
                </a:solidFill>
              </a:rPr>
              <a:t>INSTITUTO MUNICIPAL DE PREVENCIÓN Y ATENCIÓN A LA SALUD</a:t>
            </a:r>
            <a:endParaRPr lang="es-MX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04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72</Words>
  <Application>Microsoft Office PowerPoint</Application>
  <PresentationFormat>Panorámica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Amelia Oblicua Black</vt:lpstr>
      <vt:lpstr>Arial</vt:lpstr>
      <vt:lpstr>Calibri</vt:lpstr>
      <vt:lpstr>Calibri Light</vt:lpstr>
      <vt:lpstr>Montserrat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Yessica Flores Lugo</dc:creator>
  <cp:lastModifiedBy>Yessica Flores Lugo</cp:lastModifiedBy>
  <cp:revision>6</cp:revision>
  <cp:lastPrinted>2025-12-11T16:54:13Z</cp:lastPrinted>
  <dcterms:created xsi:type="dcterms:W3CDTF">2024-06-04T17:26:27Z</dcterms:created>
  <dcterms:modified xsi:type="dcterms:W3CDTF">2025-12-11T16:59:00Z</dcterms:modified>
</cp:coreProperties>
</file>