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12192000" cy="6858000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s-MX" smtClean="0"/>
              <a:t>INSTITUTO MUNICIPAL DE PREVENCIÓN Y ATENCIÓN A LA SALUD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D5B76D-FC37-4AB4-83FD-0C6579B334CE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0B5FF1-56EE-447D-82F4-E039A9A4F3F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213409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s-MX" smtClean="0"/>
              <a:t>INSTITUTO MUNICIPAL DE PREVENCIÓN Y ATENCIÓN A LA SALUD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25185F-6017-484E-AD8E-CC35C40CB849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1F9C4D-1641-4519-A5D0-E1F3902592F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2943842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55755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3D84-79A7-4EAC-8AD1-14C85426E5CC}" type="datetime1">
              <a:rPr lang="es-MX" smtClean="0"/>
              <a:t>11/12/2025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INSTITUTO MUNICIPAL DE PREVENCIÓN Y ATENCIÓN A LA SALUD</a:t>
            </a:r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810D-0E09-40C9-BAA7-9E803B19B1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0533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B1E6-381D-4D25-9919-5A8AFDBFDB64}" type="datetime1">
              <a:rPr lang="es-MX" smtClean="0"/>
              <a:t>11/12/2025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INSTITUTO MUNICIPAL DE PREVENCIÓN Y ATENCIÓN A LA SALUD</a:t>
            </a:r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810D-0E09-40C9-BAA7-9E803B19B1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8971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C7790-2DA1-40ED-B2D4-59AFA42C6488}" type="datetime1">
              <a:rPr lang="es-MX" smtClean="0"/>
              <a:t>11/12/2025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INSTITUTO MUNICIPAL DE PREVENCIÓN Y ATENCIÓN A LA SALUD</a:t>
            </a:r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810D-0E09-40C9-BAA7-9E803B19B1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29575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2A66E-5A2A-498A-97B1-17E26DACCC0D}" type="datetime1">
              <a:rPr lang="es-MX" smtClean="0"/>
              <a:t>11/12/2025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INSTITUTO MUNICIPAL DE PREVENCIÓN Y ATENCIÓN A LA SALUD</a:t>
            </a:r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810D-0E09-40C9-BAA7-9E803B19B1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180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DA484-5A06-46E3-A089-ECA8A1929675}" type="datetime1">
              <a:rPr lang="es-MX" smtClean="0"/>
              <a:t>11/12/2025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INSTITUTO MUNICIPAL DE PREVENCIÓN Y ATENCIÓN A LA SALUD</a:t>
            </a:r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810D-0E09-40C9-BAA7-9E803B19B1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7284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1AB82-8B00-4AA9-8954-A4FAEF84FCAA}" type="datetime1">
              <a:rPr lang="es-MX" smtClean="0"/>
              <a:t>11/12/2025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INSTITUTO MUNICIPAL DE PREVENCIÓN Y ATENCIÓN A LA SALUD</a:t>
            </a:r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810D-0E09-40C9-BAA7-9E803B19B1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96764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3F79D-393F-47B7-8A6F-82C581BEBD21}" type="datetime1">
              <a:rPr lang="es-MX" smtClean="0"/>
              <a:t>11/12/2025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INSTITUTO MUNICIPAL DE PREVENCIÓN Y ATENCIÓN A LA SALUD</a:t>
            </a:r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810D-0E09-40C9-BAA7-9E803B19B1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5373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276FB-DE1C-4B14-BC1E-BB3C1C9933F3}" type="datetime1">
              <a:rPr lang="es-MX" smtClean="0"/>
              <a:t>11/12/2025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INSTITUTO MUNICIPAL DE PREVENCIÓN Y ATENCIÓN A LA SALUD</a:t>
            </a:r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810D-0E09-40C9-BAA7-9E803B19B1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68356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74321-F6D0-4979-A4F6-F34586C54D43}" type="datetime1">
              <a:rPr lang="es-MX" smtClean="0"/>
              <a:t>11/12/2025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INSTITUTO MUNICIPAL DE PREVENCIÓN Y ATENCIÓN A LA SALUD</a:t>
            </a:r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810D-0E09-40C9-BAA7-9E803B19B1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886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5A071-8415-4B7E-A251-842CBBED0584}" type="datetime1">
              <a:rPr lang="es-MX" smtClean="0"/>
              <a:t>11/12/2025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INSTITUTO MUNICIPAL DE PREVENCIÓN Y ATENCIÓN A LA SALUD</a:t>
            </a:r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810D-0E09-40C9-BAA7-9E803B19B1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48679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91D05-16B4-416A-9D02-EFCE60635F12}" type="datetime1">
              <a:rPr lang="es-MX" smtClean="0"/>
              <a:t>11/12/2025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INSTITUTO MUNICIPAL DE PREVENCIÓN Y ATENCIÓN A LA SALUD</a:t>
            </a:r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810D-0E09-40C9-BAA7-9E803B19B1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8172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A94705-ED85-4E8B-9D81-46FA58CC7235}" type="datetime1">
              <a:rPr lang="es-MX" smtClean="0"/>
              <a:t>11/12/2025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MX" smtClean="0"/>
              <a:t>INSTITUTO MUNICIPAL DE PREVENCIÓN Y ATENCIÓN A LA SALUD</a:t>
            </a:r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8810D-0E09-40C9-BAA7-9E803B19B1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77235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>
            <a:extLst>
              <a:ext uri="{FF2B5EF4-FFF2-40B4-BE49-F238E27FC236}">
                <a16:creationId xmlns="" xmlns:a16="http://schemas.microsoft.com/office/drawing/2014/main" id="{3389CDB4-E377-E46E-949D-1B579482BFF9}"/>
              </a:ext>
            </a:extLst>
          </p:cNvPr>
          <p:cNvGraphicFramePr>
            <a:graphicFrameLocks noGrp="1"/>
          </p:cNvGraphicFramePr>
          <p:nvPr/>
        </p:nvGraphicFramePr>
        <p:xfrm>
          <a:off x="1453083" y="1870856"/>
          <a:ext cx="4650377" cy="509350"/>
        </p:xfrm>
        <a:graphic>
          <a:graphicData uri="http://schemas.openxmlformats.org/drawingml/2006/table">
            <a:tbl>
              <a:tblPr firstRow="1" bandRow="1"/>
              <a:tblGrid>
                <a:gridCol w="465037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509350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r>
                        <a:rPr lang="es-MX" sz="14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Servicios Personales</a:t>
                      </a:r>
                    </a:p>
                  </a:txBody>
                  <a:tcPr marL="85725" marR="9525" marT="9525" marB="0" anchor="ctr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" name="Tabla 2">
            <a:extLst>
              <a:ext uri="{FF2B5EF4-FFF2-40B4-BE49-F238E27FC236}">
                <a16:creationId xmlns="" xmlns:a16="http://schemas.microsoft.com/office/drawing/2014/main" id="{17F977E5-ECDA-6907-19DF-ABB98D74946C}"/>
              </a:ext>
            </a:extLst>
          </p:cNvPr>
          <p:cNvGraphicFramePr>
            <a:graphicFrameLocks noGrp="1"/>
          </p:cNvGraphicFramePr>
          <p:nvPr/>
        </p:nvGraphicFramePr>
        <p:xfrm>
          <a:off x="1453084" y="2450696"/>
          <a:ext cx="4650376" cy="490706"/>
        </p:xfrm>
        <a:graphic>
          <a:graphicData uri="http://schemas.openxmlformats.org/drawingml/2006/table">
            <a:tbl>
              <a:tblPr firstRow="1" bandRow="1"/>
              <a:tblGrid>
                <a:gridCol w="465037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490706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r>
                        <a:rPr lang="es-MX" sz="14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Materiales y Suministros</a:t>
                      </a:r>
                    </a:p>
                  </a:txBody>
                  <a:tcPr marL="85725" marR="9525" marT="9525" marB="0" anchor="ctr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>
                        <a:lumMod val="9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" name="Tabla 3">
            <a:extLst>
              <a:ext uri="{FF2B5EF4-FFF2-40B4-BE49-F238E27FC236}">
                <a16:creationId xmlns="" xmlns:a16="http://schemas.microsoft.com/office/drawing/2014/main" id="{518A82CC-9560-D2F3-6693-A9FF59D75F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8372173"/>
              </p:ext>
            </p:extLst>
          </p:nvPr>
        </p:nvGraphicFramePr>
        <p:xfrm>
          <a:off x="8355092" y="2432935"/>
          <a:ext cx="767134" cy="489689"/>
        </p:xfrm>
        <a:graphic>
          <a:graphicData uri="http://schemas.openxmlformats.org/drawingml/2006/table">
            <a:tbl>
              <a:tblPr firstRow="1" bandRow="1"/>
              <a:tblGrid>
                <a:gridCol w="76713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89689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marR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MX" sz="1600" b="0" i="0" u="none" strike="noStrike" kern="1200" cap="non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 </a:t>
                      </a:r>
                      <a:r>
                        <a:rPr lang="es-MX" sz="1600" b="0" i="0" u="none" strike="noStrike" kern="1200" cap="non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11.17%</a:t>
                      </a:r>
                      <a:endParaRPr lang="es-MX" sz="1600" b="0" i="0" u="none" strike="noStrike" kern="1200" cap="non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>
                        <a:lumMod val="9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" name="Tabla 4">
            <a:extLst>
              <a:ext uri="{FF2B5EF4-FFF2-40B4-BE49-F238E27FC236}">
                <a16:creationId xmlns="" xmlns:a16="http://schemas.microsoft.com/office/drawing/2014/main" id="{A1622CE1-D5A7-A615-38E1-78ED29A3F3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2859095"/>
              </p:ext>
            </p:extLst>
          </p:nvPr>
        </p:nvGraphicFramePr>
        <p:xfrm>
          <a:off x="8345120" y="1870856"/>
          <a:ext cx="787078" cy="509352"/>
        </p:xfrm>
        <a:graphic>
          <a:graphicData uri="http://schemas.openxmlformats.org/drawingml/2006/table">
            <a:tbl>
              <a:tblPr firstRow="1" bandRow="1"/>
              <a:tblGrid>
                <a:gridCol w="78707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09352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marR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MX" sz="1600" b="0" i="0" u="none" strike="noStrike" kern="1200" cap="non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61.10%</a:t>
                      </a:r>
                      <a:endParaRPr lang="es-MX" sz="1600" b="0" i="0" u="none" strike="noStrike" kern="1200" cap="non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Tabla 5">
            <a:extLst>
              <a:ext uri="{FF2B5EF4-FFF2-40B4-BE49-F238E27FC236}">
                <a16:creationId xmlns="" xmlns:a16="http://schemas.microsoft.com/office/drawing/2014/main" id="{F44B65D0-21A4-4C83-2580-4A023A88E0B8}"/>
              </a:ext>
            </a:extLst>
          </p:cNvPr>
          <p:cNvGraphicFramePr>
            <a:graphicFrameLocks noGrp="1"/>
          </p:cNvGraphicFramePr>
          <p:nvPr/>
        </p:nvGraphicFramePr>
        <p:xfrm>
          <a:off x="1453082" y="2997628"/>
          <a:ext cx="4650376" cy="533246"/>
        </p:xfrm>
        <a:graphic>
          <a:graphicData uri="http://schemas.openxmlformats.org/drawingml/2006/table">
            <a:tbl>
              <a:tblPr firstRow="1" bandRow="1"/>
              <a:tblGrid>
                <a:gridCol w="465037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533246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r>
                        <a:rPr lang="es-MX" sz="14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Servicios Generales</a:t>
                      </a:r>
                    </a:p>
                  </a:txBody>
                  <a:tcPr marL="85725" marR="9525" marT="9525" marB="0" anchor="ctr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" name="Tabla 7">
            <a:extLst>
              <a:ext uri="{FF2B5EF4-FFF2-40B4-BE49-F238E27FC236}">
                <a16:creationId xmlns="" xmlns:a16="http://schemas.microsoft.com/office/drawing/2014/main" id="{003B3C21-66C0-CB87-785C-371C3455235C}"/>
              </a:ext>
            </a:extLst>
          </p:cNvPr>
          <p:cNvGraphicFramePr>
            <a:graphicFrameLocks noGrp="1"/>
          </p:cNvGraphicFramePr>
          <p:nvPr/>
        </p:nvGraphicFramePr>
        <p:xfrm>
          <a:off x="1453082" y="3585532"/>
          <a:ext cx="4650375" cy="490270"/>
        </p:xfrm>
        <a:graphic>
          <a:graphicData uri="http://schemas.openxmlformats.org/drawingml/2006/table">
            <a:tbl>
              <a:tblPr firstRow="1" bandRow="1"/>
              <a:tblGrid>
                <a:gridCol w="46503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490270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Transferencias, Asignaciones, Subsidios y Otras Ayudas 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>
                        <a:lumMod val="9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0" name="Tabla 9">
            <a:extLst>
              <a:ext uri="{FF2B5EF4-FFF2-40B4-BE49-F238E27FC236}">
                <a16:creationId xmlns="" xmlns:a16="http://schemas.microsoft.com/office/drawing/2014/main" id="{C4DFAB27-3F4E-6E59-328C-F003E4639813}"/>
              </a:ext>
            </a:extLst>
          </p:cNvPr>
          <p:cNvGraphicFramePr>
            <a:graphicFrameLocks noGrp="1"/>
          </p:cNvGraphicFramePr>
          <p:nvPr/>
        </p:nvGraphicFramePr>
        <p:xfrm>
          <a:off x="1453081" y="4156211"/>
          <a:ext cx="4650375" cy="497809"/>
        </p:xfrm>
        <a:graphic>
          <a:graphicData uri="http://schemas.openxmlformats.org/drawingml/2006/table">
            <a:tbl>
              <a:tblPr firstRow="1" bandRow="1"/>
              <a:tblGrid>
                <a:gridCol w="46503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497809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Bienes Muebles, Inmuebles e Intangibles</a:t>
                      </a:r>
                    </a:p>
                  </a:txBody>
                  <a:tcPr marL="85725" marR="9525" marT="9525" marB="0" anchor="ctr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2" name="Tabla 11">
            <a:extLst>
              <a:ext uri="{FF2B5EF4-FFF2-40B4-BE49-F238E27FC236}">
                <a16:creationId xmlns="" xmlns:a16="http://schemas.microsoft.com/office/drawing/2014/main" id="{A2ECDFEA-892B-245C-DF3F-861863B9C6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6995190"/>
              </p:ext>
            </p:extLst>
          </p:nvPr>
        </p:nvGraphicFramePr>
        <p:xfrm>
          <a:off x="6491018" y="2443367"/>
          <a:ext cx="1616248" cy="468826"/>
        </p:xfrm>
        <a:graphic>
          <a:graphicData uri="http://schemas.openxmlformats.org/drawingml/2006/table">
            <a:tbl>
              <a:tblPr firstRow="1" bandRow="1"/>
              <a:tblGrid>
                <a:gridCol w="161624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68826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 fontAlgn="ctr"/>
                      <a:r>
                        <a:rPr lang="es-MX" sz="1400" b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MX" sz="1400" b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10’406,402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>
                        <a:lumMod val="9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3" name="Tabla 12">
            <a:extLst>
              <a:ext uri="{FF2B5EF4-FFF2-40B4-BE49-F238E27FC236}">
                <a16:creationId xmlns="" xmlns:a16="http://schemas.microsoft.com/office/drawing/2014/main" id="{D18B3EAC-3FAE-7BA0-2987-3245EC1728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4943171"/>
              </p:ext>
            </p:extLst>
          </p:nvPr>
        </p:nvGraphicFramePr>
        <p:xfrm>
          <a:off x="6491018" y="1870856"/>
          <a:ext cx="1609182" cy="517797"/>
        </p:xfrm>
        <a:graphic>
          <a:graphicData uri="http://schemas.openxmlformats.org/drawingml/2006/table">
            <a:tbl>
              <a:tblPr firstRow="1" bandRow="1"/>
              <a:tblGrid>
                <a:gridCol w="160918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17797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MX" sz="1400" b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56’895,811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4" name="Tabla 13">
            <a:extLst>
              <a:ext uri="{FF2B5EF4-FFF2-40B4-BE49-F238E27FC236}">
                <a16:creationId xmlns="" xmlns:a16="http://schemas.microsoft.com/office/drawing/2014/main" id="{1D4921AB-6D40-FFEF-DC55-E13679008B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8246280"/>
              </p:ext>
            </p:extLst>
          </p:nvPr>
        </p:nvGraphicFramePr>
        <p:xfrm>
          <a:off x="6486064" y="2979344"/>
          <a:ext cx="1637868" cy="529786"/>
        </p:xfrm>
        <a:graphic>
          <a:graphicData uri="http://schemas.openxmlformats.org/drawingml/2006/table">
            <a:tbl>
              <a:tblPr firstRow="1" bandRow="1"/>
              <a:tblGrid>
                <a:gridCol w="163786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29786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 fontAlgn="ctr"/>
                      <a:r>
                        <a:rPr lang="es-MX" sz="1400" b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14’546,708    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5" name="Tabla 14">
            <a:extLst>
              <a:ext uri="{FF2B5EF4-FFF2-40B4-BE49-F238E27FC236}">
                <a16:creationId xmlns="" xmlns:a16="http://schemas.microsoft.com/office/drawing/2014/main" id="{A57A023C-AF24-F9CF-6CBA-A2C91EB8BC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4467145"/>
              </p:ext>
            </p:extLst>
          </p:nvPr>
        </p:nvGraphicFramePr>
        <p:xfrm>
          <a:off x="6486064" y="3576281"/>
          <a:ext cx="1647496" cy="490700"/>
        </p:xfrm>
        <a:graphic>
          <a:graphicData uri="http://schemas.openxmlformats.org/drawingml/2006/table">
            <a:tbl>
              <a:tblPr firstRow="1" bandRow="1"/>
              <a:tblGrid>
                <a:gridCol w="164749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90700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 fontAlgn="ctr"/>
                      <a:r>
                        <a:rPr lang="es-MX" sz="1400" b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MX" sz="1400" b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7’844,582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>
                        <a:lumMod val="9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6" name="Tabla 15">
            <a:extLst>
              <a:ext uri="{FF2B5EF4-FFF2-40B4-BE49-F238E27FC236}">
                <a16:creationId xmlns="" xmlns:a16="http://schemas.microsoft.com/office/drawing/2014/main" id="{10B24ECF-1827-8E19-CABC-7EBC8B205A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4583063"/>
              </p:ext>
            </p:extLst>
          </p:nvPr>
        </p:nvGraphicFramePr>
        <p:xfrm>
          <a:off x="6489678" y="4158343"/>
          <a:ext cx="1630639" cy="495677"/>
        </p:xfrm>
        <a:graphic>
          <a:graphicData uri="http://schemas.openxmlformats.org/drawingml/2006/table">
            <a:tbl>
              <a:tblPr firstRow="1" bandRow="1"/>
              <a:tblGrid>
                <a:gridCol w="163063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95677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es-MX" sz="14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MX" sz="1400" b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s-MX" sz="1400" b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1’432,690</a:t>
                      </a:r>
                      <a:endParaRPr lang="es-MX" sz="1400" b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7" name="Tabla 16">
            <a:extLst>
              <a:ext uri="{FF2B5EF4-FFF2-40B4-BE49-F238E27FC236}">
                <a16:creationId xmlns="" xmlns:a16="http://schemas.microsoft.com/office/drawing/2014/main" id="{F68E8BC6-3F25-FE05-4A02-BD7A445DC0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3080210"/>
              </p:ext>
            </p:extLst>
          </p:nvPr>
        </p:nvGraphicFramePr>
        <p:xfrm>
          <a:off x="1448719" y="4726627"/>
          <a:ext cx="4650375" cy="497809"/>
        </p:xfrm>
        <a:graphic>
          <a:graphicData uri="http://schemas.openxmlformats.org/drawingml/2006/table">
            <a:tbl>
              <a:tblPr firstRow="1" bandRow="1"/>
              <a:tblGrid>
                <a:gridCol w="46503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497809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Inversión Pública </a:t>
                      </a:r>
                    </a:p>
                  </a:txBody>
                  <a:tcPr marL="85725" marR="9525" marT="9525" marB="0" anchor="ctr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9" name="Tabla 18">
            <a:extLst>
              <a:ext uri="{FF2B5EF4-FFF2-40B4-BE49-F238E27FC236}">
                <a16:creationId xmlns="" xmlns:a16="http://schemas.microsoft.com/office/drawing/2014/main" id="{508FCCEF-7213-A3FD-99F9-F435974CBF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0628922"/>
              </p:ext>
            </p:extLst>
          </p:nvPr>
        </p:nvGraphicFramePr>
        <p:xfrm>
          <a:off x="6489678" y="4703788"/>
          <a:ext cx="1630639" cy="495677"/>
        </p:xfrm>
        <a:graphic>
          <a:graphicData uri="http://schemas.openxmlformats.org/drawingml/2006/table">
            <a:tbl>
              <a:tblPr firstRow="1" bandRow="1"/>
              <a:tblGrid>
                <a:gridCol w="163063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95677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es-MX" sz="1400" b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  2’000,000          </a:t>
                      </a:r>
                      <a:endParaRPr lang="es-MX" sz="1400" b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20" name="Tabla 19">
            <a:extLst>
              <a:ext uri="{FF2B5EF4-FFF2-40B4-BE49-F238E27FC236}">
                <a16:creationId xmlns="" xmlns:a16="http://schemas.microsoft.com/office/drawing/2014/main" id="{6BB0ABD0-1A60-95B1-5E7F-151DCC811B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4692813"/>
              </p:ext>
            </p:extLst>
          </p:nvPr>
        </p:nvGraphicFramePr>
        <p:xfrm>
          <a:off x="8366764" y="2982644"/>
          <a:ext cx="755102" cy="526486"/>
        </p:xfrm>
        <a:graphic>
          <a:graphicData uri="http://schemas.openxmlformats.org/drawingml/2006/table">
            <a:tbl>
              <a:tblPr firstRow="1" bandRow="1"/>
              <a:tblGrid>
                <a:gridCol w="75510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26486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marR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MX" sz="1600" b="0" i="0" u="none" strike="noStrike" kern="1200" cap="non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15.62%</a:t>
                      </a:r>
                      <a:endParaRPr lang="es-MX" sz="1600" b="0" i="0" u="none" strike="noStrike" kern="1200" cap="non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1" name="Tabla 20">
            <a:extLst>
              <a:ext uri="{FF2B5EF4-FFF2-40B4-BE49-F238E27FC236}">
                <a16:creationId xmlns="" xmlns:a16="http://schemas.microsoft.com/office/drawing/2014/main" id="{963D0F3F-F99D-7F77-9090-A052A8F0A4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9971810"/>
              </p:ext>
            </p:extLst>
          </p:nvPr>
        </p:nvGraphicFramePr>
        <p:xfrm>
          <a:off x="8366764" y="3555639"/>
          <a:ext cx="765434" cy="511342"/>
        </p:xfrm>
        <a:graphic>
          <a:graphicData uri="http://schemas.openxmlformats.org/drawingml/2006/table">
            <a:tbl>
              <a:tblPr firstRow="1" bandRow="1"/>
              <a:tblGrid>
                <a:gridCol w="76543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11342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 fontAlgn="ctr"/>
                      <a:r>
                        <a:rPr lang="es-MX" sz="1600" b="0" i="0" u="none" strike="noStrike" kern="1200" cap="non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 8.42%</a:t>
                      </a:r>
                      <a:endParaRPr lang="es-MX" sz="1600" b="0" i="0" u="none" strike="noStrike" kern="1200" cap="non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>
                        <a:lumMod val="9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2" name="Tabla 21">
            <a:extLst>
              <a:ext uri="{FF2B5EF4-FFF2-40B4-BE49-F238E27FC236}">
                <a16:creationId xmlns="" xmlns:a16="http://schemas.microsoft.com/office/drawing/2014/main" id="{C1608E94-8FCC-E4BB-245D-E551A571CF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9275381"/>
              </p:ext>
            </p:extLst>
          </p:nvPr>
        </p:nvGraphicFramePr>
        <p:xfrm>
          <a:off x="8371126" y="4101407"/>
          <a:ext cx="750739" cy="487069"/>
        </p:xfrm>
        <a:graphic>
          <a:graphicData uri="http://schemas.openxmlformats.org/drawingml/2006/table">
            <a:tbl>
              <a:tblPr firstRow="1" bandRow="1"/>
              <a:tblGrid>
                <a:gridCol w="75073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87069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 fontAlgn="ctr"/>
                      <a:r>
                        <a:rPr lang="es-MX" sz="1400" b="0" u="none" strike="noStrike" baseline="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MX" sz="1600" b="0" i="0" u="none" strike="noStrike" kern="1200" cap="non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1.54</a:t>
                      </a:r>
                      <a:r>
                        <a:rPr lang="es-MX" sz="1600" b="0" i="0" u="none" strike="noStrike" kern="1200" cap="non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%</a:t>
                      </a:r>
                      <a:endParaRPr lang="es-MX" sz="1600" b="0" i="0" u="none" strike="noStrike" kern="1200" cap="non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3" name="Tabla 22">
            <a:extLst>
              <a:ext uri="{FF2B5EF4-FFF2-40B4-BE49-F238E27FC236}">
                <a16:creationId xmlns="" xmlns:a16="http://schemas.microsoft.com/office/drawing/2014/main" id="{04E3D36D-C104-AA7E-E591-BA6DABEF6B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518716"/>
              </p:ext>
            </p:extLst>
          </p:nvPr>
        </p:nvGraphicFramePr>
        <p:xfrm>
          <a:off x="8366764" y="4671823"/>
          <a:ext cx="765433" cy="527642"/>
        </p:xfrm>
        <a:graphic>
          <a:graphicData uri="http://schemas.openxmlformats.org/drawingml/2006/table">
            <a:tbl>
              <a:tblPr firstRow="1" bandRow="1"/>
              <a:tblGrid>
                <a:gridCol w="76543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27642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es-MX" sz="1400" b="1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MX" sz="1600" b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2.15%</a:t>
                      </a:r>
                      <a:endParaRPr lang="es-MX" sz="1600" b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5B9BD5"/>
                      </a:solidFill>
                    </a:lnL>
                    <a:lnR w="12700" cmpd="sng">
                      <a:solidFill>
                        <a:srgbClr val="5B9BD5"/>
                      </a:solidFill>
                    </a:lnR>
                    <a:lnT w="12700" cmpd="sng">
                      <a:solidFill>
                        <a:srgbClr val="5B9BD5"/>
                      </a:solidFill>
                    </a:lnT>
                    <a:lnB w="12700" cmpd="sng">
                      <a:solidFill>
                        <a:srgbClr val="5B9BD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4" name="Tabla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620061"/>
              </p:ext>
            </p:extLst>
          </p:nvPr>
        </p:nvGraphicFramePr>
        <p:xfrm>
          <a:off x="1448719" y="5445329"/>
          <a:ext cx="7769422" cy="583675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5083886"/>
                <a:gridCol w="1680519"/>
                <a:gridCol w="1005017"/>
              </a:tblGrid>
              <a:tr h="58367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93’126,193 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100</a:t>
                      </a:r>
                      <a:r>
                        <a:rPr lang="es-MX" sz="1600" b="1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MX" sz="16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5" name="Google Shape;99;p20">
            <a:extLst>
              <a:ext uri="{FF2B5EF4-FFF2-40B4-BE49-F238E27FC236}">
                <a16:creationId xmlns="" xmlns:a16="http://schemas.microsoft.com/office/drawing/2014/main" id="{50F53296-BCA9-2F73-5D8B-A104D60BAB66}"/>
              </a:ext>
            </a:extLst>
          </p:cNvPr>
          <p:cNvSpPr txBox="1">
            <a:spLocks/>
          </p:cNvSpPr>
          <p:nvPr/>
        </p:nvSpPr>
        <p:spPr>
          <a:xfrm>
            <a:off x="642317" y="420646"/>
            <a:ext cx="9020668" cy="75098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  <a:buSzPts val="990"/>
            </a:pPr>
            <a:r>
              <a:rPr lang="es-ES" sz="2800" b="1" dirty="0">
                <a:solidFill>
                  <a:srgbClr val="1E459F"/>
                </a:solidFill>
                <a:latin typeface="Amelia Oblicua Black" panose="02000503040000020004" pitchFamily="50" charset="0"/>
                <a:ea typeface="Montserrat"/>
                <a:cs typeface="Montserrat"/>
                <a:sym typeface="Montserrat"/>
              </a:rPr>
              <a:t>PRESUPUESTO DE </a:t>
            </a:r>
            <a:r>
              <a:rPr lang="es-ES" sz="2800" b="1" dirty="0" smtClean="0">
                <a:solidFill>
                  <a:srgbClr val="1E459F"/>
                </a:solidFill>
                <a:latin typeface="Amelia Oblicua Black" panose="02000503040000020004" pitchFamily="50" charset="0"/>
                <a:ea typeface="Montserrat"/>
                <a:cs typeface="Montserrat"/>
                <a:sym typeface="Montserrat"/>
              </a:rPr>
              <a:t>EGRESOS </a:t>
            </a:r>
            <a:r>
              <a:rPr lang="es-ES" sz="2800" b="1" dirty="0" smtClean="0">
                <a:solidFill>
                  <a:srgbClr val="1E459F"/>
                </a:solidFill>
                <a:latin typeface="Amelia Oblicua Black" panose="02000503040000020004" pitchFamily="50" charset="0"/>
                <a:ea typeface="Montserrat"/>
                <a:cs typeface="Montserrat"/>
                <a:sym typeface="Montserrat"/>
              </a:rPr>
              <a:t>2026</a:t>
            </a:r>
            <a:endParaRPr lang="es-MX" sz="2800" b="1" dirty="0">
              <a:solidFill>
                <a:srgbClr val="1E459F"/>
              </a:solidFill>
              <a:latin typeface="Amelia Oblicua Black" panose="02000503040000020004" pitchFamily="50" charset="0"/>
              <a:ea typeface="Montserrat"/>
              <a:cs typeface="Montserrat"/>
              <a:sym typeface="Montserrat"/>
            </a:endParaRPr>
          </a:p>
        </p:txBody>
      </p:sp>
      <p:graphicFrame>
        <p:nvGraphicFramePr>
          <p:cNvPr id="26" name="Tabla 25">
            <a:extLst>
              <a:ext uri="{FF2B5EF4-FFF2-40B4-BE49-F238E27FC236}">
                <a16:creationId xmlns="" xmlns:a16="http://schemas.microsoft.com/office/drawing/2014/main" id="{1FA01844-1ED4-2095-BD60-504841E312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9733630"/>
              </p:ext>
            </p:extLst>
          </p:nvPr>
        </p:nvGraphicFramePr>
        <p:xfrm>
          <a:off x="1448718" y="1244240"/>
          <a:ext cx="7769423" cy="365575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504079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8257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4605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6557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CONCEPTO</a:t>
                      </a:r>
                      <a:endParaRPr lang="es-MX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PRESUPUESTO</a:t>
                      </a:r>
                      <a:endParaRPr lang="es-MX" sz="15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1500" b="1" u="none" strike="noStrike" kern="1200" dirty="0">
                          <a:solidFill>
                            <a:schemeClr val="bg1"/>
                          </a:solidFill>
                          <a:effectLst/>
                        </a:rPr>
                        <a:t>%</a:t>
                      </a:r>
                      <a:endParaRPr lang="es-MX" sz="1500" b="1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>
          <a:xfrm>
            <a:off x="2463114" y="6356350"/>
            <a:ext cx="5690286" cy="257027"/>
          </a:xfrm>
        </p:spPr>
        <p:txBody>
          <a:bodyPr/>
          <a:lstStyle/>
          <a:p>
            <a:r>
              <a:rPr lang="es-MX" sz="1600" dirty="0" smtClean="0">
                <a:solidFill>
                  <a:schemeClr val="accent5">
                    <a:lumMod val="75000"/>
                  </a:schemeClr>
                </a:solidFill>
              </a:rPr>
              <a:t>INSTITUTO MUNICIPAL DE PREVENCIÓN Y ATENCIÓN A LA SALUD</a:t>
            </a:r>
            <a:endParaRPr lang="es-MX" sz="16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20846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70</Words>
  <Application>Microsoft Office PowerPoint</Application>
  <PresentationFormat>Panorámica</PresentationFormat>
  <Paragraphs>26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Amelia Oblicua Black</vt:lpstr>
      <vt:lpstr>Arial</vt:lpstr>
      <vt:lpstr>Calibri</vt:lpstr>
      <vt:lpstr>Calibri Light</vt:lpstr>
      <vt:lpstr>Montserrat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Yessica Flores Lugo</dc:creator>
  <cp:lastModifiedBy>Yessica Flores Lugo</cp:lastModifiedBy>
  <cp:revision>7</cp:revision>
  <cp:lastPrinted>2025-12-11T16:50:52Z</cp:lastPrinted>
  <dcterms:created xsi:type="dcterms:W3CDTF">2024-06-04T17:26:27Z</dcterms:created>
  <dcterms:modified xsi:type="dcterms:W3CDTF">2025-12-11T16:59:23Z</dcterms:modified>
</cp:coreProperties>
</file>